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94" r:id="rId2"/>
    <p:sldId id="293" r:id="rId3"/>
    <p:sldId id="292" r:id="rId4"/>
    <p:sldId id="295" r:id="rId5"/>
    <p:sldId id="296" r:id="rId6"/>
    <p:sldId id="297" r:id="rId7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4B85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06" autoAdjust="0"/>
    <p:restoredTop sz="94660"/>
  </p:normalViewPr>
  <p:slideViewPr>
    <p:cSldViewPr>
      <p:cViewPr>
        <p:scale>
          <a:sx n="66" d="100"/>
          <a:sy n="66" d="100"/>
        </p:scale>
        <p:origin x="-1312" y="-2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6310D-0087-4FF7-95B3-3FA504C4AE23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406"/>
            <a:ext cx="2946400" cy="494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406"/>
            <a:ext cx="2946400" cy="494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20B0BF-341B-4BCF-905F-72DD5C1C43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4567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E9909-B6C6-4544-A25C-1606D1F3A28E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39775"/>
            <a:ext cx="4940300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72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349E58-CC1D-4D1E-A9F3-22832AF21E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288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99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0" y="274639"/>
            <a:ext cx="8964488" cy="746124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altLang="ru-RU" sz="2600" dirty="0" smtClean="0"/>
              <a:t/>
            </a:r>
            <a:br>
              <a:rPr lang="ru-RU" altLang="ru-RU" sz="2600" dirty="0" smtClean="0"/>
            </a:br>
            <a:endParaRPr lang="ru-RU" altLang="ru-RU" sz="2200" b="1" dirty="0" smtClean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57200" y="1268760"/>
            <a:ext cx="8291264" cy="5400600"/>
          </a:xfrm>
          <a:prstGeom prst="rect">
            <a:avLst/>
          </a:prstGeom>
          <a:ln>
            <a:miter lim="800000"/>
            <a:headEnd/>
            <a:tailEnd/>
          </a:ln>
          <a:extLst/>
        </p:spPr>
        <p:txBody>
          <a:bodyPr rtlCol="0">
            <a:normAutofit fontScale="55000" lnSpcReduction="20000"/>
          </a:bodyPr>
          <a:lstStyle/>
          <a:p>
            <a:pPr marL="0" marR="179705" indent="0" algn="ctr">
              <a:spcAft>
                <a:spcPts val="0"/>
              </a:spcAft>
              <a:buNone/>
            </a:pPr>
            <a:endParaRPr lang="ru-RU" sz="2000" dirty="0">
              <a:latin typeface="Times New Roman"/>
              <a:ea typeface="Times New Roman"/>
            </a:endParaRPr>
          </a:p>
          <a:p>
            <a:pPr marL="45720" indent="0" algn="ctr">
              <a:buNone/>
            </a:pPr>
            <a:r>
              <a:rPr lang="ru-RU" sz="4800" dirty="0"/>
              <a:t>П</a:t>
            </a:r>
            <a:r>
              <a:rPr lang="ru-RU" sz="4800" dirty="0" smtClean="0"/>
              <a:t>риобретение </a:t>
            </a:r>
            <a:r>
              <a:rPr lang="ru-RU" sz="4800" dirty="0"/>
              <a:t>новогодних подарков </a:t>
            </a:r>
            <a:endParaRPr lang="ru-RU" sz="4800" dirty="0" smtClean="0"/>
          </a:p>
          <a:p>
            <a:pPr marL="45720" indent="0" algn="ctr">
              <a:buNone/>
            </a:pPr>
            <a:r>
              <a:rPr lang="ru-RU" sz="4800" dirty="0" smtClean="0"/>
              <a:t>дети-сироты </a:t>
            </a:r>
            <a:r>
              <a:rPr lang="ru-RU" sz="4800" dirty="0"/>
              <a:t>и </a:t>
            </a:r>
            <a:r>
              <a:rPr lang="ru-RU" sz="4800" dirty="0" smtClean="0"/>
              <a:t>дети, оставшиеся без попечения </a:t>
            </a:r>
            <a:r>
              <a:rPr lang="ru-RU" sz="4800" dirty="0"/>
              <a:t>родителей, </a:t>
            </a:r>
            <a:endParaRPr lang="ru-RU" sz="4800" dirty="0" smtClean="0"/>
          </a:p>
          <a:p>
            <a:pPr marL="45720" indent="0" algn="ctr">
              <a:buNone/>
            </a:pPr>
            <a:r>
              <a:rPr lang="ru-RU" sz="4800" dirty="0" smtClean="0"/>
              <a:t>находящиеся </a:t>
            </a:r>
            <a:r>
              <a:rPr lang="ru-RU" sz="4800" dirty="0"/>
              <a:t>в трудной жизненной ситуации, </a:t>
            </a:r>
            <a:r>
              <a:rPr lang="ru-RU" sz="4800" dirty="0" smtClean="0"/>
              <a:t>находящиеся </a:t>
            </a:r>
            <a:r>
              <a:rPr lang="ru-RU" sz="4800" dirty="0"/>
              <a:t>на попечении государства в специализированных учреждениях для несовершеннолетних, </a:t>
            </a:r>
            <a:endParaRPr lang="ru-RU" sz="4800" dirty="0" smtClean="0"/>
          </a:p>
          <a:p>
            <a:pPr marL="45720" indent="0" algn="ctr">
              <a:buNone/>
            </a:pPr>
            <a:r>
              <a:rPr lang="ru-RU" sz="4800" dirty="0" smtClean="0"/>
              <a:t>дети </a:t>
            </a:r>
            <a:r>
              <a:rPr lang="ru-RU" sz="4800" dirty="0"/>
              <a:t>с ограниченными возможностями здоровья, </a:t>
            </a:r>
            <a:r>
              <a:rPr lang="ru-RU" sz="4800" dirty="0" smtClean="0"/>
              <a:t>обучающиеся </a:t>
            </a:r>
            <a:r>
              <a:rPr lang="ru-RU" sz="4800" dirty="0"/>
              <a:t>в специальных (коррекционных) образовательных учреждениях</a:t>
            </a:r>
          </a:p>
          <a:p>
            <a:pPr marL="3657600" lvl="8" indent="0" algn="r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ru-RU" altLang="ru-RU" sz="2600" b="1" kern="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657600" lvl="8" indent="0" algn="r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ru-RU" altLang="ru-RU" sz="2600" b="1" kern="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657600" lvl="8" indent="0" algn="r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u-RU" altLang="ru-RU" sz="2600" b="1" kern="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Л.О. Сулима,</a:t>
            </a:r>
          </a:p>
          <a:p>
            <a:pPr marL="3657600" lvl="8" indent="0" algn="r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u-RU" altLang="ru-RU" sz="2600" b="1" kern="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заместитель министра </a:t>
            </a:r>
          </a:p>
          <a:p>
            <a:pPr marL="3657600" lvl="8" indent="0" algn="r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u-RU" altLang="ru-RU" sz="2600" b="1" kern="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образования и науки </a:t>
            </a:r>
          </a:p>
          <a:p>
            <a:pPr marL="3657600" lvl="8" indent="0" algn="r"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u-RU" altLang="ru-RU" sz="2600" b="1" kern="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Татарстан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ru-RU" sz="26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ru-RU" sz="4400" b="1" kern="0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altLang="ru-RU" sz="4400" b="1" kern="0" dirty="0">
              <a:solidFill>
                <a:srgbClr val="1F497D">
                  <a:lumMod val="50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  <p:pic>
        <p:nvPicPr>
          <p:cNvPr id="14340" name="Picture 18" descr="http://abali.ru/wp-content/uploads/2011/09/Coat_of_Arms_of_Tatarstan_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369888"/>
            <a:ext cx="658813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18" descr="http://abali.ru/wp-content/uploads/2011/09/Coat_of_Arms_of_Tatarstan_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688" y="357188"/>
            <a:ext cx="658812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09320"/>
            <a:ext cx="8510587" cy="79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622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88640"/>
            <a:ext cx="8928992" cy="6026442"/>
          </a:xfrm>
          <a:noFill/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ru-RU" sz="40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endParaRPr lang="ru-RU" sz="4000" b="1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ru-RU" sz="4000" b="1" dirty="0" smtClean="0">
                <a:solidFill>
                  <a:schemeClr val="tx1"/>
                </a:solidFill>
              </a:rPr>
              <a:t>В </a:t>
            </a:r>
            <a:r>
              <a:rPr lang="ru-RU" sz="4000" b="1" dirty="0">
                <a:solidFill>
                  <a:schemeClr val="tx1"/>
                </a:solidFill>
              </a:rPr>
              <a:t>соответствии с расчетом </a:t>
            </a:r>
            <a:endParaRPr lang="ru-RU" sz="40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ru-RU" sz="4000" b="1" dirty="0" smtClean="0">
                <a:solidFill>
                  <a:schemeClr val="tx1"/>
                </a:solidFill>
              </a:rPr>
              <a:t>ГБУ </a:t>
            </a:r>
            <a:r>
              <a:rPr lang="ru-RU" sz="4000" b="1" dirty="0">
                <a:solidFill>
                  <a:schemeClr val="tx1"/>
                </a:solidFill>
              </a:rPr>
              <a:t>«ЦЭСИ РТ</a:t>
            </a:r>
            <a:r>
              <a:rPr lang="ru-RU" sz="4000" b="1" dirty="0" smtClean="0">
                <a:solidFill>
                  <a:schemeClr val="tx1"/>
                </a:solidFill>
              </a:rPr>
              <a:t>» (№01/2382 от 23.11.16) стоимость новогоднего подарка </a:t>
            </a:r>
          </a:p>
          <a:p>
            <a:pPr marL="45720" indent="0" algn="ctr">
              <a:buNone/>
            </a:pPr>
            <a:r>
              <a:rPr lang="ru-RU" sz="4000" b="1" dirty="0" smtClean="0">
                <a:solidFill>
                  <a:schemeClr val="tx1"/>
                </a:solidFill>
              </a:rPr>
              <a:t>составляет 621,30 руб.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09320"/>
            <a:ext cx="8510587" cy="79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671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88640"/>
            <a:ext cx="8928992" cy="6026442"/>
          </a:xfrm>
          <a:noFill/>
        </p:spPr>
        <p:txBody>
          <a:bodyPr>
            <a:normAutofit fontScale="47500" lnSpcReduction="20000"/>
          </a:bodyPr>
          <a:lstStyle/>
          <a:p>
            <a:pPr marL="45720" indent="0" algn="ctr">
              <a:buNone/>
            </a:pPr>
            <a:r>
              <a:rPr lang="ru-RU" sz="51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Состав подарка: </a:t>
            </a:r>
          </a:p>
          <a:p>
            <a:pPr marL="45720" indent="0" algn="ctr">
              <a:buNone/>
            </a:pPr>
            <a:endParaRPr lang="ru-RU" sz="5100" b="1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pPr marL="45720" indent="0">
              <a:buNone/>
            </a:pPr>
            <a:r>
              <a:rPr lang="ru-RU" sz="51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5100" dirty="0">
                <a:latin typeface="Arial" pitchFamily="34" charset="0"/>
                <a:cs typeface="Arial" pitchFamily="34" charset="0"/>
              </a:rPr>
              <a:t>. упаковка с рисунком на новогоднюю тематику (картонные или </a:t>
            </a:r>
            <a:r>
              <a:rPr lang="ru-RU" sz="5100" dirty="0" err="1">
                <a:latin typeface="Arial" pitchFamily="34" charset="0"/>
                <a:cs typeface="Arial" pitchFamily="34" charset="0"/>
              </a:rPr>
              <a:t>полукартонные</a:t>
            </a:r>
            <a:r>
              <a:rPr lang="ru-RU" sz="5100" dirty="0">
                <a:latin typeface="Arial" pitchFamily="34" charset="0"/>
                <a:cs typeface="Arial" pitchFamily="34" charset="0"/>
              </a:rPr>
              <a:t> пакеты,  коробки);</a:t>
            </a:r>
          </a:p>
          <a:p>
            <a:pPr marL="45720" indent="0">
              <a:buNone/>
            </a:pPr>
            <a:r>
              <a:rPr lang="ru-RU" sz="5100" dirty="0">
                <a:latin typeface="Arial" pitchFamily="34" charset="0"/>
                <a:cs typeface="Arial" pitchFamily="34" charset="0"/>
              </a:rPr>
              <a:t>2. мягкая игрушка (символ года) высотой 7-10 см.; </a:t>
            </a:r>
          </a:p>
          <a:p>
            <a:pPr marL="45720" indent="0">
              <a:buNone/>
            </a:pPr>
            <a:r>
              <a:rPr lang="ru-RU" sz="5100" dirty="0">
                <a:latin typeface="Arial" pitchFamily="34" charset="0"/>
                <a:cs typeface="Arial" pitchFamily="34" charset="0"/>
              </a:rPr>
              <a:t>3. кондитерские изделия( как правило российских производителей).</a:t>
            </a:r>
          </a:p>
          <a:p>
            <a:pPr marL="45720" indent="0">
              <a:buNone/>
            </a:pPr>
            <a:r>
              <a:rPr lang="ru-RU" sz="5100" dirty="0">
                <a:latin typeface="Arial" pitchFamily="34" charset="0"/>
                <a:cs typeface="Arial" pitchFamily="34" charset="0"/>
              </a:rPr>
              <a:t>Примерная раскладка кондитерских изделий:</a:t>
            </a:r>
          </a:p>
          <a:p>
            <a:pPr marL="45720" indent="0">
              <a:buNone/>
            </a:pPr>
            <a:r>
              <a:rPr lang="ru-RU" sz="51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5100" dirty="0">
                <a:latin typeface="Arial" pitchFamily="34" charset="0"/>
                <a:cs typeface="Arial" pitchFamily="34" charset="0"/>
              </a:rPr>
              <a:t>шоколад плиточный-100гр.</a:t>
            </a:r>
          </a:p>
          <a:p>
            <a:pPr marL="45720" indent="0">
              <a:buNone/>
            </a:pPr>
            <a:r>
              <a:rPr lang="ru-RU" sz="5100" dirty="0">
                <a:latin typeface="Arial" pitchFamily="34" charset="0"/>
                <a:cs typeface="Arial" pitchFamily="34" charset="0"/>
              </a:rPr>
              <a:t>- конфеты шоколадные  (завернутые) 5-6 наименований –  600гр.</a:t>
            </a:r>
          </a:p>
          <a:p>
            <a:pPr marL="45720" indent="0">
              <a:buNone/>
            </a:pPr>
            <a:r>
              <a:rPr lang="ru-RU" sz="5100" dirty="0">
                <a:latin typeface="Arial" pitchFamily="34" charset="0"/>
                <a:cs typeface="Arial" pitchFamily="34" charset="0"/>
              </a:rPr>
              <a:t>- ирис (леденцы) 2-3 наименований (завернутые)-150гр.</a:t>
            </a:r>
          </a:p>
          <a:p>
            <a:pPr marL="45720" indent="0">
              <a:buNone/>
            </a:pPr>
            <a:r>
              <a:rPr lang="ru-RU" sz="5100" dirty="0">
                <a:latin typeface="Arial" pitchFamily="34" charset="0"/>
                <a:cs typeface="Arial" pitchFamily="34" charset="0"/>
              </a:rPr>
              <a:t>- карамель 5-6 наименований (завернутые) -150гр.</a:t>
            </a:r>
          </a:p>
          <a:p>
            <a:pPr marL="45720" indent="0">
              <a:buNone/>
            </a:pPr>
            <a:r>
              <a:rPr lang="ru-RU" sz="5100" dirty="0">
                <a:latin typeface="Arial" pitchFamily="34" charset="0"/>
                <a:cs typeface="Arial" pitchFamily="34" charset="0"/>
              </a:rPr>
              <a:t>- печенье в пачке - 50гр.</a:t>
            </a:r>
          </a:p>
          <a:p>
            <a:pPr marL="45720" indent="0">
              <a:buNone/>
            </a:pPr>
            <a:r>
              <a:rPr lang="ru-RU" sz="5100" dirty="0">
                <a:latin typeface="Arial" pitchFamily="34" charset="0"/>
                <a:cs typeface="Arial" pitchFamily="34" charset="0"/>
              </a:rPr>
              <a:t>- вафли в пачке  - 50гр.</a:t>
            </a:r>
          </a:p>
          <a:p>
            <a:pPr marL="45720" indent="0" algn="ctr">
              <a:buNone/>
            </a:pPr>
            <a:endParaRPr lang="ru-RU" sz="4000" b="1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09320"/>
            <a:ext cx="8510587" cy="79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896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09320"/>
            <a:ext cx="8510587" cy="79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300397"/>
              </p:ext>
            </p:extLst>
          </p:nvPr>
        </p:nvGraphicFramePr>
        <p:xfrm>
          <a:off x="135540" y="1258664"/>
          <a:ext cx="8784976" cy="51158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44816"/>
                <a:gridCol w="1440160"/>
              </a:tblGrid>
              <a:tr h="534803"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Получатель средств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201" marR="41201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Количество</a:t>
                      </a:r>
                      <a:endParaRPr lang="ru-RU" sz="1100">
                        <a:effectLst/>
                      </a:endParaRPr>
                    </a:p>
                    <a:p>
                      <a:pPr algn="ctr" fontAlgn="auto" hangingPunct="1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детей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201" marR="41201" marT="0" marB="0">
                    <a:solidFill>
                      <a:schemeClr val="accent2"/>
                    </a:solidFill>
                  </a:tcPr>
                </a:tc>
              </a:tr>
              <a:tr h="652464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Министерство труда, занятости и социальной защиты Республики </a:t>
                      </a:r>
                      <a:r>
                        <a:rPr lang="ru-RU" sz="2000" dirty="0" smtClean="0">
                          <a:effectLst/>
                        </a:rPr>
                        <a:t>Татарстан, в том числе: 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201" marR="41201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795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201" marR="41201" marT="0" marB="0">
                    <a:solidFill>
                      <a:schemeClr val="accent2"/>
                    </a:solidFill>
                  </a:tcPr>
                </a:tc>
              </a:tr>
              <a:tr h="326232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 том числе:                                        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201" marR="41201" marT="0" marB="0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201" marR="41201" marT="0" marB="0"/>
                </a:tc>
              </a:tr>
              <a:tr h="652464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для воспитанников социальных приютов для детей и подростков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201" marR="41201" marT="0" marB="0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520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201" marR="41201" marT="0" marB="0"/>
                </a:tc>
              </a:tr>
              <a:tr h="652464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для воспитанников детских домов-интернатов для умственно отсталых детей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201" marR="41201" marT="0" marB="0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275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201" marR="41201" marT="0" marB="0"/>
                </a:tc>
              </a:tr>
              <a:tr h="652464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Министерство по делам молодежи, спорту и туризму Республики </a:t>
                      </a:r>
                      <a:r>
                        <a:rPr lang="ru-RU" sz="2000" dirty="0" smtClean="0">
                          <a:effectLst/>
                        </a:rPr>
                        <a:t>Татарстан, в том числе:                                   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201" marR="41201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201" marR="41201" marT="0" marB="0">
                    <a:solidFill>
                      <a:schemeClr val="accent2"/>
                    </a:solidFill>
                  </a:tcPr>
                </a:tc>
              </a:tr>
              <a:tr h="978696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Для воспитанников социально-реабилитационного центра для  детей  с  </a:t>
                      </a:r>
                      <a:r>
                        <a:rPr lang="ru-RU" sz="2000" dirty="0" err="1">
                          <a:effectLst/>
                        </a:rPr>
                        <a:t>девиантным</a:t>
                      </a:r>
                      <a:r>
                        <a:rPr lang="ru-RU" sz="2000" dirty="0">
                          <a:effectLst/>
                        </a:rPr>
                        <a:t> поведением Комитета по делам детей и молодёжи г. Казани                    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201" marR="41201" marT="0" marB="0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201" marR="41201" marT="0" marB="0"/>
                </a:tc>
              </a:tr>
              <a:tr h="652464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Для детей-сирот </a:t>
                      </a:r>
                      <a:r>
                        <a:rPr lang="ru-RU" sz="2000" dirty="0" err="1">
                          <a:effectLst/>
                        </a:rPr>
                        <a:t>Раифского</a:t>
                      </a:r>
                      <a:r>
                        <a:rPr lang="ru-RU" sz="2000" dirty="0">
                          <a:effectLst/>
                        </a:rPr>
                        <a:t> мужского Богородицкого монастыря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201" marR="41201" marT="0" marB="0"/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201" marR="41201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95536" y="116632"/>
            <a:ext cx="8264985" cy="1078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800" b="1" dirty="0" smtClean="0">
                <a:solidFill>
                  <a:srgbClr val="F14124"/>
                </a:solidFill>
                <a:latin typeface="Arial" pitchFamily="34" charset="0"/>
                <a:cs typeface="Arial" pitchFamily="34" charset="0"/>
              </a:rPr>
              <a:t>Общее количество детей 13479, </a:t>
            </a:r>
          </a:p>
          <a:p>
            <a:pPr marL="45720" lvl="0" algn="ctr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800" b="1" dirty="0" smtClean="0">
                <a:solidFill>
                  <a:srgbClr val="F14124"/>
                </a:solidFill>
                <a:latin typeface="Arial" pitchFamily="34" charset="0"/>
                <a:cs typeface="Arial" pitchFamily="34" charset="0"/>
              </a:rPr>
              <a:t>сумма расходов 8293,0 руб.  </a:t>
            </a:r>
            <a:endParaRPr lang="ru-RU" sz="2800" b="1" dirty="0">
              <a:solidFill>
                <a:srgbClr val="F14124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34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02042419"/>
              </p:ext>
            </p:extLst>
          </p:nvPr>
        </p:nvGraphicFramePr>
        <p:xfrm>
          <a:off x="179512" y="44624"/>
          <a:ext cx="8640960" cy="61926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84948"/>
                <a:gridCol w="1056012"/>
              </a:tblGrid>
              <a:tr h="952722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Министерство здравоохранения Республики Татарстан    </a:t>
                      </a:r>
                      <a:endParaRPr lang="ru-RU" sz="2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2500">
                          <a:effectLst/>
                        </a:rPr>
                        <a:t>400</a:t>
                      </a:r>
                      <a:endParaRPr lang="ru-RU" sz="2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solidFill>
                      <a:schemeClr val="accent2"/>
                    </a:solidFill>
                  </a:tcPr>
                </a:tc>
              </a:tr>
              <a:tr h="476360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2500">
                          <a:effectLst/>
                        </a:rPr>
                        <a:t>в том числе:                                         </a:t>
                      </a:r>
                      <a:endParaRPr lang="ru-RU" sz="2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2500">
                          <a:effectLst/>
                        </a:rPr>
                        <a:t> </a:t>
                      </a:r>
                      <a:endParaRPr lang="ru-RU" sz="2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solidFill>
                      <a:schemeClr val="accent2"/>
                    </a:solidFill>
                  </a:tcPr>
                </a:tc>
              </a:tr>
              <a:tr h="1905442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2500">
                          <a:effectLst/>
                        </a:rPr>
                        <a:t>Для воспитанников государственного автономного учреждения здравоохранения «Республиканский дом ребенка специализированный»</a:t>
                      </a:r>
                      <a:endParaRPr lang="ru-RU" sz="2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220</a:t>
                      </a:r>
                      <a:endParaRPr lang="ru-RU" sz="2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858164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2500">
                          <a:effectLst/>
                        </a:rPr>
                        <a:t>Для детей, находящихся на лечении и социальной реабилитации в филиале  государственного автономного учреждения здравоохранения «Республиканский клинический противотуберкулезный диспансер» - «Детский туберкулезный санаторий»</a:t>
                      </a:r>
                      <a:endParaRPr lang="ru-RU" sz="2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2500" dirty="0">
                          <a:effectLst/>
                        </a:rPr>
                        <a:t>180</a:t>
                      </a:r>
                      <a:endParaRPr lang="ru-RU" sz="2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09320"/>
            <a:ext cx="8510587" cy="79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180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06169"/>
              </p:ext>
            </p:extLst>
          </p:nvPr>
        </p:nvGraphicFramePr>
        <p:xfrm>
          <a:off x="323528" y="476672"/>
          <a:ext cx="8568952" cy="57297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88832"/>
                <a:gridCol w="1080120"/>
              </a:tblGrid>
              <a:tr h="360039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Министерство образования и науки Республики Татарстан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12095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solidFill>
                      <a:schemeClr val="accent2"/>
                    </a:solidFill>
                  </a:tcPr>
                </a:tc>
              </a:tr>
              <a:tr h="294890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 том числе:                                    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solidFill>
                      <a:schemeClr val="accent2"/>
                    </a:solidFill>
                  </a:tcPr>
                </a:tc>
              </a:tr>
              <a:tr h="589779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для обучающихся в профессиональных  образовательных организациях 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726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884670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Для детей, находящихся в Центре временного содержания несовершеннолетних правонарушителей Министерства внутренних дел по Республике Татарстан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25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589779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для студентов учреждений высшего профессионального образования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26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94890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для воспитанников детских домов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197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589779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для обучающихся в специальных (коррекционных) образовательных школах-интернатах 1 – 8 вида                          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6647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356614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для обучающихся образовательных учреждений санаторного типа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185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589779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Для обучающихся в общеобразовательных организациях со специальным наименованием «кадетская школа»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4225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179560"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для обучающихся в государственном казенном специальном учебно-воспитательном учреждении закрытого типа «Республиканская специальная общеобразовательная школа имени Н.А. Галлямова»                                   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fontAlgn="auto" hangingPunct="1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64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309320"/>
            <a:ext cx="8510587" cy="79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21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2533</TotalTime>
  <Words>417</Words>
  <Application>Microsoft Office PowerPoint</Application>
  <PresentationFormat>Экран (4:3)</PresentationFormat>
  <Paragraphs>78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 Совета  по приоритетному  национальному  проекту  «Образование»   в  Республике  Татарстан</dc:title>
  <dc:creator>Ескулова</dc:creator>
  <cp:lastModifiedBy>Соркина</cp:lastModifiedBy>
  <cp:revision>231</cp:revision>
  <cp:lastPrinted>2016-12-01T06:14:29Z</cp:lastPrinted>
  <dcterms:created xsi:type="dcterms:W3CDTF">2012-05-31T11:08:12Z</dcterms:created>
  <dcterms:modified xsi:type="dcterms:W3CDTF">2016-12-13T08:40:51Z</dcterms:modified>
</cp:coreProperties>
</file>